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ata"/>
      <p:regular r:id="rId17"/>
    </p:embeddedFont>
    <p:embeddedFont>
      <p:font typeface="Prata"/>
      <p:regular r:id="rId18"/>
    </p:embeddedFont>
    <p:embeddedFont>
      <p:font typeface="Manrope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73905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Fractal Set Generators in C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Exploring the infinite complexity of the Mandelbrot, Julia, and Tricorn sets through escape-time algorithms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065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Tricorn Set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106097"/>
            <a:ext cx="367688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Rendering Parameters</a:t>
            </a:r>
            <a:endParaRPr lang="en-US" sz="2650" dirty="0"/>
          </a:p>
        </p:txBody>
      </p:sp>
      <p:sp>
        <p:nvSpPr>
          <p:cNvPr id="5" name="Shape 2"/>
          <p:cNvSpPr/>
          <p:nvPr/>
        </p:nvSpPr>
        <p:spPr>
          <a:xfrm>
            <a:off x="6280190" y="2871549"/>
            <a:ext cx="3664744" cy="877491"/>
          </a:xfrm>
          <a:prstGeom prst="roundRect">
            <a:avLst>
              <a:gd name="adj" fmla="val 3877"/>
            </a:avLst>
          </a:prstGeom>
          <a:solidFill>
            <a:srgbClr val="212326"/>
          </a:solidFill>
          <a:ln w="30480">
            <a:solidFill>
              <a:srgbClr val="595B5E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37484" y="3128843"/>
            <a:ext cx="31501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Resolution: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2048×2048 pixels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871549"/>
            <a:ext cx="3664863" cy="877491"/>
          </a:xfrm>
          <a:prstGeom prst="roundRect">
            <a:avLst>
              <a:gd name="adj" fmla="val 3877"/>
            </a:avLst>
          </a:prstGeom>
          <a:solidFill>
            <a:srgbClr val="212326"/>
          </a:solidFill>
          <a:ln w="30480">
            <a:solidFill>
              <a:srgbClr val="595B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9042" y="3128843"/>
            <a:ext cx="31502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MAX_ITER: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256 iterations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3975854"/>
            <a:ext cx="7556421" cy="877491"/>
          </a:xfrm>
          <a:prstGeom prst="roundRect">
            <a:avLst>
              <a:gd name="adj" fmla="val 3877"/>
            </a:avLst>
          </a:prstGeom>
          <a:solidFill>
            <a:srgbClr val="212326"/>
          </a:solidFill>
          <a:ln w="30480">
            <a:solidFill>
              <a:srgbClr val="595B5E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537484" y="4233148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Bounds: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Re[−2.5, 1.5], Im[−2.0, 2.0]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280190" y="5108496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Tricorn (or Mandelbar) exhibits a distinctive heart-shaped main body with intricate asymmetric details. The complex conjugate operation breaks the vertical symmetry present in the Mandelbrot set, yielding unique boundary features and self-similar structures that differ markedly from its famous cousin.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345430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Allure of Fractals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4477345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Makes Fractals Special?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638" y="2319338"/>
            <a:ext cx="6342102" cy="1319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Fractals reveal infinite detail at every scale, exhibiting self-similarity—patterns that repeat endlessly as you zoom in. This mathematical beauty emerges from remarkably simple iterative rules.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824526"/>
            <a:ext cx="6342102" cy="1319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Our objective: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Implement efficient C programs to render three classic fractal sets using escape-time algorithms, transforming complex mathematical iteration into stunning visual representations.</a:t>
            </a:r>
            <a:endParaRPr lang="en-US" sz="16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3640" y="612696"/>
            <a:ext cx="7589520" cy="1387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Mathematical Foundation: The Mandelbrot Set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3640" y="2333625"/>
            <a:ext cx="7589520" cy="2582466"/>
          </a:xfrm>
          <a:prstGeom prst="roundRect">
            <a:avLst>
              <a:gd name="adj" fmla="val 1290"/>
            </a:avLst>
          </a:prstGeom>
          <a:solidFill>
            <a:srgbClr val="404245"/>
          </a:solidFill>
          <a:ln/>
        </p:spPr>
      </p:sp>
      <p:sp>
        <p:nvSpPr>
          <p:cNvPr id="5" name="Text 2"/>
          <p:cNvSpPr/>
          <p:nvPr/>
        </p:nvSpPr>
        <p:spPr>
          <a:xfrm>
            <a:off x="6485692" y="2555677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Iteration Rule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85692" y="3035975"/>
            <a:ext cx="7145417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At each point </a:t>
            </a:r>
            <a:pPr algn="l" indent="0" marL="0">
              <a:lnSpc>
                <a:spcPts val="2750"/>
              </a:lnSpc>
              <a:buNone/>
            </a:pPr>
            <a:r>
              <a:rPr lang="en-US" sz="1700" i="1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in the complex plane, we iterate: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485692" y="3672245"/>
            <a:ext cx="714541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endParaRPr lang="en-US" sz="19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5692" y="3672245"/>
            <a:ext cx="7145417" cy="38552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485692" y="4338757"/>
            <a:ext cx="7145417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Starting condition: </a:t>
            </a:r>
            <a:pPr algn="l" indent="0" marL="0">
              <a:lnSpc>
                <a:spcPts val="2750"/>
              </a:lnSpc>
              <a:buNone/>
            </a:pPr>
            <a:r>
              <a:rPr lang="en-US" sz="1700" i="1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z_0 = 0</a:t>
            </a:r>
            <a:endParaRPr lang="en-US" sz="1700" dirty="0"/>
          </a:p>
        </p:txBody>
      </p:sp>
      <p:sp>
        <p:nvSpPr>
          <p:cNvPr id="10" name="Shape 6"/>
          <p:cNvSpPr/>
          <p:nvPr/>
        </p:nvSpPr>
        <p:spPr>
          <a:xfrm>
            <a:off x="6263640" y="5138142"/>
            <a:ext cx="7589520" cy="2478762"/>
          </a:xfrm>
          <a:prstGeom prst="roundRect">
            <a:avLst>
              <a:gd name="adj" fmla="val 1344"/>
            </a:avLst>
          </a:prstGeom>
          <a:solidFill>
            <a:srgbClr val="404245"/>
          </a:solidFill>
          <a:ln/>
        </p:spPr>
      </p:sp>
      <p:sp>
        <p:nvSpPr>
          <p:cNvPr id="11" name="Text 7"/>
          <p:cNvSpPr/>
          <p:nvPr/>
        </p:nvSpPr>
        <p:spPr>
          <a:xfrm>
            <a:off x="6485692" y="5360194"/>
            <a:ext cx="2828449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Escape Criterion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6485692" y="5840492"/>
            <a:ext cx="7145417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 point belongs to the Mandelbrot set if its orbit remains bounded—meaning </a:t>
            </a:r>
            <a:pPr algn="l" indent="0" marL="0">
              <a:lnSpc>
                <a:spcPts val="2750"/>
              </a:lnSpc>
              <a:buNone/>
            </a:pPr>
            <a:r>
              <a:rPr lang="en-US" sz="1700" i="1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|z_n|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never exceeds 2, no matter how many iterations we perform.</a:t>
            </a:r>
            <a:endParaRPr lang="en-US" sz="1700" dirty="0"/>
          </a:p>
        </p:txBody>
      </p:sp>
      <p:sp>
        <p:nvSpPr>
          <p:cNvPr id="13" name="Text 9"/>
          <p:cNvSpPr/>
          <p:nvPr/>
        </p:nvSpPr>
        <p:spPr>
          <a:xfrm>
            <a:off x="6485692" y="7039570"/>
            <a:ext cx="7145417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Points that escape yield beautiful boundary patterns.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5443"/>
            <a:ext cx="103490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Julia and Tricorn: Fascinating Variants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6119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Julia Sets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61330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Julia set uses the same quadratic iteration but with a crucial difference: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26168"/>
            <a:ext cx="6244709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626168"/>
            <a:ext cx="6244709" cy="39326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93790" y="4306491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Here,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is a fixed complex constant whilst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z_0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equals the pixel coordinate. Different values of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produce dramatically different fractal shapes—from connected dragons to scattered dust.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1961198"/>
            <a:ext cx="408265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Tricorn (Mandelbar)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599521" y="261330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variant introduces the complex conjugate, creating unique symmetry: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3626168"/>
            <a:ext cx="6244709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521" y="3626168"/>
            <a:ext cx="6244709" cy="39326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599521" y="4306491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conjugate operation reflects points across the real axis, generating distinctive heart-shaped features and altered self-similarity patterns.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3790" y="6217325"/>
            <a:ext cx="13042821" cy="1326713"/>
          </a:xfrm>
          <a:prstGeom prst="roundRect">
            <a:avLst>
              <a:gd name="adj" fmla="val 2565"/>
            </a:avLst>
          </a:prstGeom>
          <a:solidFill>
            <a:srgbClr val="391F13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6569035"/>
            <a:ext cx="283488" cy="226814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1530906" y="6500813"/>
            <a:ext cx="120788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Escape condition: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all three sets, we test whether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|z| &gt; 2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 If this occurs before MAX_ITER iterations, the point escapes. Otherwise, it belongs to the set's interior (typically rendered black).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0319" y="511135"/>
            <a:ext cx="4645223" cy="580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Algorithm Overview</a:t>
            </a:r>
            <a:endParaRPr lang="en-US" sz="3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0319" y="1463397"/>
            <a:ext cx="929045" cy="11147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5102" y="1649135"/>
            <a:ext cx="232255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Initialisation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1765102" y="2050852"/>
            <a:ext cx="12214979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Read parameters: image dimensions (W×H), complex plane bounds, MAX_ITER, fractal type, and Julia constant </a:t>
            </a:r>
            <a:pPr algn="l" indent="0" marL="0">
              <a:lnSpc>
                <a:spcPts val="2300"/>
              </a:lnSpc>
              <a:buNone/>
            </a:pPr>
            <a:r>
              <a:rPr lang="en-US" sz="14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if needed.</a:t>
            </a:r>
            <a:endParaRPr lang="en-US" sz="1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319" y="2578179"/>
            <a:ext cx="929045" cy="111478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765102" y="2763917"/>
            <a:ext cx="232255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Pixel Mapping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1765102" y="3165634"/>
            <a:ext cx="12214979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For each pixel (x,y), map screen coordinates to a complex number in the viewing window.</a:t>
            </a:r>
            <a:endParaRPr lang="en-US" sz="14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319" y="3692962"/>
            <a:ext cx="929045" cy="17958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65102" y="3878699"/>
            <a:ext cx="232255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Set-Specific Setup</a:t>
            </a:r>
            <a:endParaRPr lang="en-US" sz="1800" dirty="0"/>
          </a:p>
        </p:txBody>
      </p:sp>
      <p:sp>
        <p:nvSpPr>
          <p:cNvPr id="11" name="Text 6"/>
          <p:cNvSpPr/>
          <p:nvPr/>
        </p:nvSpPr>
        <p:spPr>
          <a:xfrm>
            <a:off x="1765102" y="4280416"/>
            <a:ext cx="12214979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Mandelbrot: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300"/>
              </a:lnSpc>
              <a:buNone/>
            </a:pPr>
            <a:r>
              <a:rPr lang="en-US" sz="14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z_0 = 0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300"/>
              </a:lnSpc>
              <a:buNone/>
            </a:pPr>
            <a:r>
              <a:rPr lang="en-US" sz="14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= pixel coordinate</a:t>
            </a:r>
            <a:endParaRPr lang="en-US" sz="1450" dirty="0"/>
          </a:p>
        </p:txBody>
      </p:sp>
      <p:sp>
        <p:nvSpPr>
          <p:cNvPr id="12" name="Text 7"/>
          <p:cNvSpPr/>
          <p:nvPr/>
        </p:nvSpPr>
        <p:spPr>
          <a:xfrm>
            <a:off x="1765102" y="4643080"/>
            <a:ext cx="12214979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Julia: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300"/>
              </a:lnSpc>
              <a:buNone/>
            </a:pPr>
            <a:r>
              <a:rPr lang="en-US" sz="14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z_0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= pixel, </a:t>
            </a:r>
            <a:pPr algn="l" indent="0" marL="0">
              <a:lnSpc>
                <a:spcPts val="2300"/>
              </a:lnSpc>
              <a:buNone/>
            </a:pPr>
            <a:r>
              <a:rPr lang="en-US" sz="14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= fixed constant</a:t>
            </a:r>
            <a:endParaRPr lang="en-US" sz="1450" dirty="0"/>
          </a:p>
        </p:txBody>
      </p:sp>
      <p:sp>
        <p:nvSpPr>
          <p:cNvPr id="13" name="Text 8"/>
          <p:cNvSpPr/>
          <p:nvPr/>
        </p:nvSpPr>
        <p:spPr>
          <a:xfrm>
            <a:off x="1765102" y="5005745"/>
            <a:ext cx="12214979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Tricorn: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Use conjugate in iteration step</a:t>
            </a:r>
            <a:endParaRPr lang="en-US" sz="14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319" y="5488781"/>
            <a:ext cx="929045" cy="111478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765102" y="5674519"/>
            <a:ext cx="232255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Iteration Loop</a:t>
            </a:r>
            <a:endParaRPr lang="en-US" sz="1800" dirty="0"/>
          </a:p>
        </p:txBody>
      </p:sp>
      <p:sp>
        <p:nvSpPr>
          <p:cNvPr id="16" name="Text 10"/>
          <p:cNvSpPr/>
          <p:nvPr/>
        </p:nvSpPr>
        <p:spPr>
          <a:xfrm>
            <a:off x="1765102" y="6076236"/>
            <a:ext cx="12214979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Iterate the formula. If </a:t>
            </a:r>
            <a:pPr algn="l" indent="0" marL="0">
              <a:lnSpc>
                <a:spcPts val="2300"/>
              </a:lnSpc>
              <a:buNone/>
            </a:pPr>
            <a:r>
              <a:rPr lang="en-US" sz="14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|z| &gt; 2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colour the pixel based on escape iteration count. If </a:t>
            </a:r>
            <a:pPr algn="l" indent="0" marL="0">
              <a:lnSpc>
                <a:spcPts val="2300"/>
              </a:lnSpc>
              <a:buNone/>
            </a:pPr>
            <a:r>
              <a:rPr lang="en-US" sz="14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reaches MAX_ITER, render as interior (black).</a:t>
            </a:r>
            <a:endParaRPr lang="en-US" sz="14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319" y="6603563"/>
            <a:ext cx="929045" cy="1114782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765102" y="6789301"/>
            <a:ext cx="232255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Output</a:t>
            </a:r>
            <a:endParaRPr lang="en-US" sz="1800" dirty="0"/>
          </a:p>
        </p:txBody>
      </p:sp>
      <p:sp>
        <p:nvSpPr>
          <p:cNvPr id="19" name="Text 12"/>
          <p:cNvSpPr/>
          <p:nvPr/>
        </p:nvSpPr>
        <p:spPr>
          <a:xfrm>
            <a:off x="1765102" y="7191018"/>
            <a:ext cx="12214979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Write the complete image to file and finish.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Implementation in C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309300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Technical Stack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638" y="231933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Language: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C99 standard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72141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Key headers: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stdio.h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complex.h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12348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Output format: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PPM (Portable PixMap) text mode P3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352556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Build command: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21638" y="4087416"/>
            <a:ext cx="6342102" cy="1298853"/>
          </a:xfrm>
          <a:prstGeom prst="roundRect">
            <a:avLst>
              <a:gd name="adj" fmla="val 2381"/>
            </a:avLst>
          </a:prstGeom>
          <a:solidFill>
            <a:srgbClr val="2E3033"/>
          </a:solidFill>
          <a:ln/>
        </p:spPr>
      </p:sp>
      <p:sp>
        <p:nvSpPr>
          <p:cNvPr id="9" name="Shape 7"/>
          <p:cNvSpPr/>
          <p:nvPr/>
        </p:nvSpPr>
        <p:spPr>
          <a:xfrm>
            <a:off x="711398" y="4087416"/>
            <a:ext cx="6362581" cy="1298853"/>
          </a:xfrm>
          <a:prstGeom prst="roundRect">
            <a:avLst>
              <a:gd name="adj" fmla="val 2381"/>
            </a:avLst>
          </a:prstGeom>
          <a:solidFill>
            <a:srgbClr val="2E3033"/>
          </a:solidFill>
          <a:ln/>
        </p:spPr>
      </p:sp>
      <p:sp>
        <p:nvSpPr>
          <p:cNvPr id="10" name="Text 8"/>
          <p:cNvSpPr/>
          <p:nvPr/>
        </p:nvSpPr>
        <p:spPr>
          <a:xfrm>
            <a:off x="917496" y="4241959"/>
            <a:ext cx="5950387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gcc -o mandelbrot mandelbrot.c -lmgcc -o julia julia.c -lmgcc -o tricorn tricorn.c -lm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21638" y="5618202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Each generator follows the same structure with set-specific iteration logic encapsulated in separate source files.</a:t>
            </a:r>
            <a:endParaRPr lang="en-US" sz="160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8585"/>
            <a:ext cx="95184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Core Code: The Escape-Time Loop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20992"/>
            <a:ext cx="13042821" cy="3969067"/>
          </a:xfrm>
          <a:prstGeom prst="roundRect">
            <a:avLst>
              <a:gd name="adj" fmla="val 857"/>
            </a:avLst>
          </a:prstGeom>
          <a:solidFill>
            <a:srgbClr val="2E3033"/>
          </a:solidFill>
          <a:ln/>
        </p:spPr>
      </p:sp>
      <p:sp>
        <p:nvSpPr>
          <p:cNvPr id="4" name="Shape 2"/>
          <p:cNvSpPr/>
          <p:nvPr/>
        </p:nvSpPr>
        <p:spPr>
          <a:xfrm>
            <a:off x="782479" y="2220992"/>
            <a:ext cx="13065443" cy="3969067"/>
          </a:xfrm>
          <a:prstGeom prst="roundRect">
            <a:avLst>
              <a:gd name="adj" fmla="val 857"/>
            </a:avLst>
          </a:prstGeom>
          <a:solidFill>
            <a:srgbClr val="2E3033"/>
          </a:solidFill>
          <a:ln/>
        </p:spPr>
      </p:sp>
      <p:sp>
        <p:nvSpPr>
          <p:cNvPr id="5" name="Text 3"/>
          <p:cNvSpPr/>
          <p:nvPr/>
        </p:nvSpPr>
        <p:spPr>
          <a:xfrm>
            <a:off x="1009293" y="2391013"/>
            <a:ext cx="12611814" cy="3629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(int n = 0; n &lt; MAX_ITER; n++) {    if (cabs(z) &gt; 2.0) {        // Escaped: map n to colour        color = palette[n % PALETTE_SIZE];        break;    }    z = z*z + c;  // Mandelbrot iteration}if (n == MAX_ITER) color = BLACK;  // Interiorwrite_pixel(x, y, color);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644521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compact loop embodies the escape-time algorithm: iterate the fractal formula, test the magnitude, and colour accordingly. The iteration count determines the hue, creating the characteristic banding patterns around the set boundary.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2950" y="583763"/>
            <a:ext cx="8380452" cy="663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Results: Mandelbrot Set Renders</a:t>
            </a:r>
            <a:endParaRPr lang="en-US" sz="4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2966" y="1808678"/>
            <a:ext cx="2547342" cy="2547342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0092" y="1808678"/>
            <a:ext cx="2547342" cy="254734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2950" y="4944070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Default View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2950" y="5487948"/>
            <a:ext cx="6313289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Resolution: 1920×1080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742950" y="5901809"/>
            <a:ext cx="6313289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MAX_ITER: 256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742950" y="6315670"/>
            <a:ext cx="6313289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Bounds: Re[−2.5, 1.0], Im[−1.2, 1.2]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7581781" y="4944070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Zoomed Detail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7581781" y="5487948"/>
            <a:ext cx="6313289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Resolution: 1920×1080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7581781" y="5901809"/>
            <a:ext cx="6313289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MAX_ITER: 1024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7581781" y="6315670"/>
            <a:ext cx="6313289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Bounds: Re[−0.8, −0.4], Im[0.0, 0.4]</a:t>
            </a:r>
            <a:endParaRPr lang="en-US" sz="1650" dirty="0"/>
          </a:p>
        </p:txBody>
      </p:sp>
      <p:sp>
        <p:nvSpPr>
          <p:cNvPr id="13" name="Text 9"/>
          <p:cNvSpPr/>
          <p:nvPr/>
        </p:nvSpPr>
        <p:spPr>
          <a:xfrm>
            <a:off x="742950" y="6968252"/>
            <a:ext cx="13144500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left image shows the iconic Mandelbrot "bug" shape with its main cardioid and circular bulb. The zoomed view (right) reveals intricate self-similar miniature copies and delicate filaments requiring higher iteration counts.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2677" y="363498"/>
            <a:ext cx="4309705" cy="413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Results: Julia Set Variations</a:t>
            </a:r>
            <a:endParaRPr lang="en-US" sz="2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677" y="1123593"/>
            <a:ext cx="6691313" cy="66913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62677" y="7963614"/>
            <a:ext cx="1652707" cy="206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 = −0.7 + 0.27015i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462677" y="8302347"/>
            <a:ext cx="6691313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Resolution: 1600×1600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462677" y="8560118"/>
            <a:ext cx="6691313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MAX_ITER: 512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462677" y="8817888"/>
            <a:ext cx="6691313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Classic "Douady's rabbit" variant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462677" y="9148405"/>
            <a:ext cx="6691313" cy="423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parameter produces a connected Julia set with distinctive branching structures resembling organic forms.</a:t>
            </a:r>
            <a:endParaRPr lang="en-US" sz="10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4031" y="1123593"/>
            <a:ext cx="6691313" cy="669131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84031" y="7963614"/>
            <a:ext cx="1652707" cy="206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 = 0.285 + 0i</a:t>
            </a:r>
            <a:endParaRPr lang="en-US" sz="1300" dirty="0"/>
          </a:p>
        </p:txBody>
      </p:sp>
      <p:sp>
        <p:nvSpPr>
          <p:cNvPr id="11" name="Text 7"/>
          <p:cNvSpPr/>
          <p:nvPr/>
        </p:nvSpPr>
        <p:spPr>
          <a:xfrm>
            <a:off x="7484031" y="8302347"/>
            <a:ext cx="6691313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Resolution: 1600×1600</a:t>
            </a:r>
            <a:endParaRPr lang="en-US" sz="1000" dirty="0"/>
          </a:p>
        </p:txBody>
      </p:sp>
      <p:sp>
        <p:nvSpPr>
          <p:cNvPr id="12" name="Text 8"/>
          <p:cNvSpPr/>
          <p:nvPr/>
        </p:nvSpPr>
        <p:spPr>
          <a:xfrm>
            <a:off x="7484031" y="8560118"/>
            <a:ext cx="6691313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MAX_ITER: 512</a:t>
            </a:r>
            <a:endParaRPr lang="en-US" sz="1000" dirty="0"/>
          </a:p>
        </p:txBody>
      </p:sp>
      <p:sp>
        <p:nvSpPr>
          <p:cNvPr id="13" name="Text 9"/>
          <p:cNvSpPr/>
          <p:nvPr/>
        </p:nvSpPr>
        <p:spPr>
          <a:xfrm>
            <a:off x="7484031" y="8817888"/>
            <a:ext cx="6691313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Dendritic Julia set</a:t>
            </a:r>
            <a:endParaRPr lang="en-US" sz="1000" dirty="0"/>
          </a:p>
        </p:txBody>
      </p:sp>
      <p:sp>
        <p:nvSpPr>
          <p:cNvPr id="14" name="Text 10"/>
          <p:cNvSpPr/>
          <p:nvPr/>
        </p:nvSpPr>
        <p:spPr>
          <a:xfrm>
            <a:off x="7484031" y="9148405"/>
            <a:ext cx="6691313" cy="423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Purely real </a:t>
            </a:r>
            <a:pPr algn="l" indent="0" marL="0">
              <a:lnSpc>
                <a:spcPts val="1650"/>
              </a:lnSpc>
              <a:buNone/>
            </a:pPr>
            <a:r>
              <a:rPr lang="en-US" sz="100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</a:t>
            </a:r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values often yield symmetric, tree-like structures. This parameter sits near the boundary of connectivity, creating delicate tendrils.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2025-11-10T14:18:18Z</dcterms:created>
  <dcterms:modified xsi:type="dcterms:W3CDTF">2025-11-10T14:18:18Z</dcterms:modified>
</cp:coreProperties>
</file>